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92814" autoAdjust="0"/>
  </p:normalViewPr>
  <p:slideViewPr>
    <p:cSldViewPr snapToGrid="0">
      <p:cViewPr varScale="1">
        <p:scale>
          <a:sx n="79" d="100"/>
          <a:sy n="79" d="100"/>
        </p:scale>
        <p:origin x="13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7/13/2026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Inrush Current Analysis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Power Load Analysis (EPLA)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12 July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665-F599-0173-9411-2FD93367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Voltage Protection motor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4A0A-E969-8498-25A3-32F4E6891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Start button energizes the contactor / relay</a:t>
            </a:r>
          </a:p>
          <a:p>
            <a:r>
              <a:rPr lang="en-US" dirty="0"/>
              <a:t>Contacts on the contactor / relay short out the start button to keep the motor powered when the start button is released.</a:t>
            </a:r>
          </a:p>
          <a:p>
            <a:pPr lvl="1"/>
            <a:r>
              <a:rPr lang="en-US" dirty="0"/>
              <a:t>Remote start signal can also start the motor</a:t>
            </a:r>
          </a:p>
          <a:p>
            <a:r>
              <a:rPr lang="en-US" dirty="0"/>
              <a:t>Motor turns off when:</a:t>
            </a:r>
          </a:p>
          <a:p>
            <a:pPr lvl="1"/>
            <a:r>
              <a:rPr lang="en-US" dirty="0"/>
              <a:t>Stop button pressed</a:t>
            </a:r>
          </a:p>
          <a:p>
            <a:pPr lvl="1"/>
            <a:r>
              <a:rPr lang="en-US" dirty="0"/>
              <a:t>Power is lost</a:t>
            </a:r>
          </a:p>
          <a:p>
            <a:pPr lvl="1"/>
            <a:r>
              <a:rPr lang="en-US" dirty="0"/>
              <a:t>Thermal overload trips</a:t>
            </a:r>
          </a:p>
          <a:p>
            <a:pPr lvl="1"/>
            <a:r>
              <a:rPr lang="en-US" dirty="0"/>
              <a:t>Remote stop signal is received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FC91D-BC79-1D3D-C9BA-71E80774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6BC11C-F8E6-A176-2D8D-B2727240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6AE380-D576-E900-8FD0-E2910EFB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B51E1A-C438-1D86-DC95-0177AF71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837" y="1604567"/>
            <a:ext cx="4334632" cy="45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77CF5-7AFF-1EA5-3E0D-6D3BAA65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619" t="23397" r="21287" b="48235"/>
          <a:stretch>
            <a:fillRect/>
          </a:stretch>
        </p:blipFill>
        <p:spPr>
          <a:xfrm>
            <a:off x="6287286" y="1825625"/>
            <a:ext cx="1866114" cy="2929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00BA-0444-8B2D-C295-18126507325E}"/>
              </a:ext>
            </a:extLst>
          </p:cNvPr>
          <p:cNvSpPr txBox="1"/>
          <p:nvPr/>
        </p:nvSpPr>
        <p:spPr>
          <a:xfrm>
            <a:off x="6214782" y="4714781"/>
            <a:ext cx="189827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LVP controller onboard BB-64</a:t>
            </a:r>
            <a:br>
              <a:rPr lang="en-US" sz="1050" dirty="0"/>
            </a:br>
            <a:r>
              <a:rPr lang="en-US" sz="1050" dirty="0"/>
              <a:t>© 2023 by Norbert Doerry</a:t>
            </a:r>
            <a:br>
              <a:rPr lang="en-US" sz="1050" dirty="0"/>
            </a:br>
            <a:r>
              <a:rPr lang="en-US" sz="1050" dirty="0"/>
              <a:t>Licensed via CC BY 4.0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3AAC80-F906-CE02-5730-DAE86DD50CB7}"/>
              </a:ext>
            </a:extLst>
          </p:cNvPr>
          <p:cNvCxnSpPr>
            <a:cxnSpLocks/>
          </p:cNvCxnSpPr>
          <p:nvPr/>
        </p:nvCxnSpPr>
        <p:spPr>
          <a:xfrm flipH="1" flipV="1">
            <a:off x="7572837" y="3738282"/>
            <a:ext cx="1037763" cy="793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D9E0DC-3CBF-B16B-73ED-A2B441D1566E}"/>
              </a:ext>
            </a:extLst>
          </p:cNvPr>
          <p:cNvCxnSpPr>
            <a:cxnSpLocks/>
          </p:cNvCxnSpPr>
          <p:nvPr/>
        </p:nvCxnSpPr>
        <p:spPr>
          <a:xfrm flipH="1" flipV="1">
            <a:off x="7572837" y="3251900"/>
            <a:ext cx="1690830" cy="11683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54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F06A-B2C0-AA2C-E849-03BD8F88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Inrush Current: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A8C7-3B77-5358-D800-9D6BAEC2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485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a transformer is initially energized, inrush current may be between 5 and 12 times the rated current</a:t>
            </a:r>
          </a:p>
          <a:p>
            <a:pPr lvl="1"/>
            <a:r>
              <a:rPr lang="en-US" dirty="0"/>
              <a:t>During first half cycle, the flux may achieve twice its steady-state value resulting in core saturating</a:t>
            </a:r>
          </a:p>
          <a:p>
            <a:pPr lvl="1"/>
            <a:r>
              <a:rPr lang="en-US" dirty="0"/>
              <a:t>Core saturation leads to high inrush current</a:t>
            </a:r>
          </a:p>
          <a:p>
            <a:r>
              <a:rPr lang="en-US" dirty="0"/>
              <a:t>Inrush current can be managed by</a:t>
            </a:r>
          </a:p>
          <a:p>
            <a:pPr lvl="1"/>
            <a:r>
              <a:rPr lang="en-US" dirty="0"/>
              <a:t>Pre-magnetization circuits</a:t>
            </a:r>
          </a:p>
          <a:p>
            <a:pPr lvl="1"/>
            <a:r>
              <a:rPr lang="en-US" dirty="0"/>
              <a:t>Starting resistors</a:t>
            </a:r>
          </a:p>
          <a:p>
            <a:r>
              <a:rPr lang="en-US" dirty="0"/>
              <a:t>Medium voltage (&gt; 1 kV) to low voltage (&lt; 1 kV) transformers almost always require some method of reducing inrush current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B0CEA-BA00-371E-1DCB-15E7735E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E83B2C-1FF6-83F1-03B2-23F3B76C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A7A5DF-8270-EF11-D234-D412E1BC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86FD1-53CA-F312-4D89-3920E09A6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35" y="2168593"/>
            <a:ext cx="4946468" cy="3709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91DE42-40B5-5037-D716-9A8CF2F64122}"/>
              </a:ext>
            </a:extLst>
          </p:cNvPr>
          <p:cNvSpPr txBox="1"/>
          <p:nvPr/>
        </p:nvSpPr>
        <p:spPr>
          <a:xfrm>
            <a:off x="9982200" y="5878444"/>
            <a:ext cx="211468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Transformer bank onboard CV-41</a:t>
            </a:r>
            <a:br>
              <a:rPr lang="en-US" sz="1050" dirty="0"/>
            </a:br>
            <a:r>
              <a:rPr lang="en-US" sz="1050" dirty="0"/>
              <a:t>© 2024 by Norbert Doerry</a:t>
            </a:r>
            <a:br>
              <a:rPr lang="en-US" sz="1050" dirty="0"/>
            </a:br>
            <a:r>
              <a:rPr lang="en-US" sz="1050" dirty="0"/>
              <a:t>Licensed via CC BY 4.0</a:t>
            </a:r>
          </a:p>
        </p:txBody>
      </p:sp>
    </p:spTree>
    <p:extLst>
      <p:ext uri="{BB962C8B-B14F-4D97-AF65-F5344CB8AC3E}">
        <p14:creationId xmlns:p14="http://schemas.microsoft.com/office/powerpoint/2010/main" val="30184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D778-B6A2-6DBB-979C-0ED00E78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Inrush Current: Capacitive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D1C4-40E2-34A5-6798-01FAA7FD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Without mitigation, the inrush current into an input filter capacitor is often limited by just the internal resistance of the capacitor</a:t>
            </a:r>
          </a:p>
          <a:p>
            <a:r>
              <a:rPr lang="en-US" dirty="0"/>
              <a:t>Large electronic equipment typically employ a method to “soft” charge the capacitor slowly to avoid a large inrush current.</a:t>
            </a:r>
          </a:p>
          <a:p>
            <a:r>
              <a:rPr lang="en-US" dirty="0"/>
              <a:t>Consult equipment data sheets to determine the inrush current.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D6AD8-0FB8-BE81-9BC6-4E3186D8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D9912D-84A0-E65C-FF1B-D6BFE74C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F3CECE-7A7C-6A32-E68F-597A564C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25E0-DC80-08A0-CCA3-15434A35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Inrush current on Generators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255B-045C-5924-5AA6-E2CAF7366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637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Reaction time of voltage regulator to a disturbance limited by the field current time constant (typically on order of seconds)</a:t>
            </a:r>
          </a:p>
          <a:p>
            <a:r>
              <a:rPr lang="en-US" dirty="0"/>
              <a:t>Inrush current results in voltage drop at the generator terminals</a:t>
            </a:r>
          </a:p>
          <a:p>
            <a:pPr lvl="1"/>
            <a:r>
              <a:rPr lang="en-US" dirty="0"/>
              <a:t>In-rush current times the sub-transient reactance</a:t>
            </a:r>
          </a:p>
          <a:p>
            <a:r>
              <a:rPr lang="en-US" dirty="0"/>
              <a:t>Inrush current capability limited by the transient voltage tolerance (~20%)</a:t>
            </a:r>
          </a:p>
          <a:p>
            <a:pPr lvl="1"/>
            <a:r>
              <a:rPr lang="en-US" dirty="0"/>
              <a:t>Typically can only support an inrush current of between 1.4 to 2.5 times the rated current.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DB9F5-4016-BA6B-C90C-ADEB4110B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631D7C-9247-0153-4384-1D20B29D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2D8CD-6FE2-CDB1-3AFD-646B10C5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7CA8B-D177-FD65-B1A9-946841FE4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690688"/>
            <a:ext cx="4476206" cy="3357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26D34-FAE8-4166-16BD-1ACAAE7889B8}"/>
              </a:ext>
            </a:extLst>
          </p:cNvPr>
          <p:cNvSpPr txBox="1"/>
          <p:nvPr/>
        </p:nvSpPr>
        <p:spPr>
          <a:xfrm>
            <a:off x="9625658" y="5047842"/>
            <a:ext cx="24705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Col. James M. Schoonmaker Diesel Generator</a:t>
            </a:r>
          </a:p>
          <a:p>
            <a:r>
              <a:rPr lang="en-US" sz="900" dirty="0"/>
              <a:t>© 2026 Norbert Doerry</a:t>
            </a:r>
          </a:p>
          <a:p>
            <a:r>
              <a:rPr lang="en-US" sz="900" dirty="0"/>
              <a:t>Licensed CC BY 4.0</a:t>
            </a:r>
          </a:p>
        </p:txBody>
      </p:sp>
    </p:spTree>
    <p:extLst>
      <p:ext uri="{BB962C8B-B14F-4D97-AF65-F5344CB8AC3E}">
        <p14:creationId xmlns:p14="http://schemas.microsoft.com/office/powerpoint/2010/main" val="1964158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F115-2FF4-BC3E-2E1F-60DA0034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Inrush current on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307F0-CB72-1BCF-822A-0D9B6D863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415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Voltage dip at the secondary terminals due to supplying inrush current function of</a:t>
            </a:r>
          </a:p>
          <a:p>
            <a:pPr lvl="1"/>
            <a:r>
              <a:rPr lang="en-US" dirty="0"/>
              <a:t>Voltage dip on the primary</a:t>
            </a:r>
          </a:p>
          <a:p>
            <a:pPr lvl="1"/>
            <a:r>
              <a:rPr lang="en-US" dirty="0"/>
              <a:t>Transformer impedance</a:t>
            </a:r>
          </a:p>
          <a:p>
            <a:r>
              <a:rPr lang="en-US" dirty="0"/>
              <a:t>Transformer impedance should be calculated at the voltage transient frequency (usually around 1 kHz)</a:t>
            </a:r>
          </a:p>
          <a:p>
            <a:r>
              <a:rPr lang="en-US" dirty="0"/>
              <a:t>Inrush current supplying capability could be as low as 20% of the full load current.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AA56E-2B0C-DFCA-6D02-D270122C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4D8077-5C8D-4AC2-5DE5-0E6A3B10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516D56-96A3-DBC6-EFCA-DBDA39D5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5FAB5-D2C6-FA03-CACA-6650A5D4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33" y="1779113"/>
            <a:ext cx="4974767" cy="3731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5B4CB0-B527-DCBE-16A4-CE70D8E60E6E}"/>
              </a:ext>
            </a:extLst>
          </p:cNvPr>
          <p:cNvSpPr txBox="1"/>
          <p:nvPr/>
        </p:nvSpPr>
        <p:spPr>
          <a:xfrm>
            <a:off x="9982200" y="5599882"/>
            <a:ext cx="211468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Transformer bank onboard CV-41</a:t>
            </a:r>
            <a:br>
              <a:rPr lang="en-US" sz="1050" dirty="0"/>
            </a:br>
            <a:r>
              <a:rPr lang="en-US" sz="1050" dirty="0"/>
              <a:t>© 2024 by Norbert Doerry</a:t>
            </a:r>
            <a:br>
              <a:rPr lang="en-US" sz="1050" dirty="0"/>
            </a:br>
            <a:r>
              <a:rPr lang="en-US" sz="1050" dirty="0"/>
              <a:t>Licensed via CC BY 4.0</a:t>
            </a:r>
          </a:p>
        </p:txBody>
      </p:sp>
    </p:spTree>
    <p:extLst>
      <p:ext uri="{BB962C8B-B14F-4D97-AF65-F5344CB8AC3E}">
        <p14:creationId xmlns:p14="http://schemas.microsoft.com/office/powerpoint/2010/main" val="2893493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63B0-601E-F7C6-A17A-047A7E94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Inrush current on Power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7F26-0C7B-F88A-6D81-0925145D0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0246" cy="4351338"/>
          </a:xfrm>
        </p:spPr>
        <p:txBody>
          <a:bodyPr/>
          <a:lstStyle/>
          <a:p>
            <a:r>
              <a:rPr lang="en-US" dirty="0"/>
              <a:t>Inrush current capability a function of</a:t>
            </a:r>
          </a:p>
          <a:p>
            <a:pPr lvl="1"/>
            <a:r>
              <a:rPr lang="en-US" dirty="0"/>
              <a:t>Thermal limits of the semiconductors</a:t>
            </a:r>
          </a:p>
          <a:p>
            <a:pPr lvl="1"/>
            <a:r>
              <a:rPr lang="en-US" dirty="0"/>
              <a:t>Amount of energy stored in the dc link</a:t>
            </a:r>
          </a:p>
          <a:p>
            <a:r>
              <a:rPr lang="en-US" dirty="0"/>
              <a:t>Manufacturer’s data sheets should be consulted.</a:t>
            </a:r>
          </a:p>
          <a:p>
            <a:r>
              <a:rPr lang="en-US" dirty="0"/>
              <a:t>A typical inverter may supply inrush current on the order of the rated current for a maximum of 3 seconds.</a:t>
            </a:r>
          </a:p>
          <a:p>
            <a:pPr lvl="1"/>
            <a:r>
              <a:rPr lang="en-US" dirty="0"/>
              <a:t>If magnitude or duration is exceeded inverter may self-protect and shut down.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B26C9-D2BD-84A8-4EB6-5D50B91B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72BEDC-1E21-9D6A-79EE-6ED77E43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FBB808-889E-9827-5BC2-3FDF5BAE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383BD0-7A91-CB2C-8B62-B8F0C8E0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046" y="1818231"/>
            <a:ext cx="2665603" cy="3030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FC3A93-16EB-27FC-41B5-088CCE5D2A11}"/>
              </a:ext>
            </a:extLst>
          </p:cNvPr>
          <p:cNvSpPr txBox="1"/>
          <p:nvPr/>
        </p:nvSpPr>
        <p:spPr>
          <a:xfrm>
            <a:off x="8832911" y="4849109"/>
            <a:ext cx="16818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 © 2025 by Norbert Doerry</a:t>
            </a:r>
            <a:br>
              <a:rPr lang="en-US" sz="1050" dirty="0"/>
            </a:br>
            <a:r>
              <a:rPr lang="en-US" sz="1050" dirty="0"/>
              <a:t>Licensed via CC BY 4.0</a:t>
            </a:r>
          </a:p>
        </p:txBody>
      </p:sp>
    </p:spTree>
    <p:extLst>
      <p:ext uri="{BB962C8B-B14F-4D97-AF65-F5344CB8AC3E}">
        <p14:creationId xmlns:p14="http://schemas.microsoft.com/office/powerpoint/2010/main" val="50361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6A23-352E-FF95-9619-B73B9409C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Inrush current on Switchboards, Load Centers and Power Panels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CC15A-2E59-2CB0-D212-18EDFAAEA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33457" cy="44532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Voltage transient at a switchboard load center or power panel a function of:</a:t>
            </a:r>
          </a:p>
          <a:p>
            <a:pPr lvl="1"/>
            <a:r>
              <a:rPr lang="en-US" dirty="0"/>
              <a:t>Voltage drops due to the generator / power electronic converter and power transformers (if applicable)</a:t>
            </a:r>
          </a:p>
          <a:p>
            <a:pPr lvl="1"/>
            <a:r>
              <a:rPr lang="en-US" dirty="0"/>
              <a:t>Voltage drop in the feeder cables to the load centers and power panels</a:t>
            </a:r>
          </a:p>
          <a:p>
            <a:r>
              <a:rPr lang="en-US" dirty="0"/>
              <a:t>Feeder cable voltage drop calculated based on cable impedance and fault current magnitude</a:t>
            </a:r>
          </a:p>
          <a:p>
            <a:pPr lvl="1"/>
            <a:r>
              <a:rPr lang="en-US" dirty="0"/>
              <a:t>Feeder cable impedance should be calculated at the voltage transient frequency (about 1 kHz)</a:t>
            </a:r>
          </a:p>
          <a:p>
            <a:r>
              <a:rPr lang="en-US" dirty="0"/>
              <a:t>Circuit analysis may be used to determine the maximum inrush current that can be provided without exceeding transient voltage requirements.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62D3C-0B75-0CC8-9392-D4AE41D3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F2CA62-7924-C9DD-BED8-69349A7D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597725-786C-BD2D-1392-B1BA1DC33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48439-3A40-5BE2-A5F3-950ED92E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067" y="2063931"/>
            <a:ext cx="4491304" cy="3039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ED11B7-40C6-D9EF-EFC3-3EA7DEA1E8B4}"/>
              </a:ext>
            </a:extLst>
          </p:cNvPr>
          <p:cNvSpPr txBox="1"/>
          <p:nvPr/>
        </p:nvSpPr>
        <p:spPr>
          <a:xfrm>
            <a:off x="9058626" y="5164183"/>
            <a:ext cx="30027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U.S. Navy Photo: 2017 load center on USS Cole (DDG 67)</a:t>
            </a:r>
          </a:p>
        </p:txBody>
      </p:sp>
    </p:spTree>
    <p:extLst>
      <p:ext uri="{BB962C8B-B14F-4D97-AF65-F5344CB8AC3E}">
        <p14:creationId xmlns:p14="http://schemas.microsoft.com/office/powerpoint/2010/main" val="3677240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6261-C50C-E02C-CBE1-3F0EBB32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Inrush Current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E91F9-2725-7F3F-E649-41629613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Developing Load List</a:t>
            </a:r>
          </a:p>
          <a:p>
            <a:pPr lvl="1"/>
            <a:r>
              <a:rPr lang="en-US" dirty="0"/>
              <a:t>Collect information on loads with respect to inrush current properties</a:t>
            </a:r>
          </a:p>
          <a:p>
            <a:r>
              <a:rPr lang="en-US" dirty="0"/>
              <a:t>Estimating Feeder cable impedance</a:t>
            </a:r>
          </a:p>
          <a:p>
            <a:r>
              <a:rPr lang="en-US" dirty="0"/>
              <a:t>Determining Switchboard, Load Center, and Power Panel Capability</a:t>
            </a:r>
          </a:p>
          <a:p>
            <a:pPr lvl="1"/>
            <a:r>
              <a:rPr lang="en-US" dirty="0"/>
              <a:t>Use circuit analysis</a:t>
            </a:r>
          </a:p>
          <a:p>
            <a:r>
              <a:rPr lang="en-US" dirty="0"/>
              <a:t>Developing Scenarios</a:t>
            </a:r>
          </a:p>
          <a:p>
            <a:pPr lvl="1"/>
            <a:r>
              <a:rPr lang="en-US" dirty="0"/>
              <a:t>Identify the conditions under which the worst-case voltage transients are experienced.</a:t>
            </a:r>
          </a:p>
          <a:p>
            <a:pPr lvl="1"/>
            <a:r>
              <a:rPr lang="en-US" dirty="0"/>
              <a:t>Detail initial state, and the loads that are simultaneously energized to produce the inrush current.</a:t>
            </a:r>
          </a:p>
          <a:p>
            <a:r>
              <a:rPr lang="en-US" dirty="0"/>
              <a:t>Calculating total inrush current</a:t>
            </a:r>
          </a:p>
          <a:p>
            <a:r>
              <a:rPr lang="en-US" dirty="0"/>
              <a:t>Identifying inrush current issues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E3B77-DADA-4CCE-2FA2-D9D14E5B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C86B2C-77C5-CEBB-EE6D-BDB8CEBE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47624C-8AFF-00FE-6E60-85286A2A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55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D157-4630-114A-03EB-84862122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Inrush current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EEB68-1EA7-FD6B-FECA-3DC281166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8704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Install soft starters or variable speed drives on induction motors. </a:t>
            </a:r>
          </a:p>
          <a:p>
            <a:r>
              <a:rPr lang="en-US" dirty="0"/>
              <a:t>Install a pre-magnetization system for initializing the magnetic field on large transformers. </a:t>
            </a:r>
          </a:p>
          <a:p>
            <a:r>
              <a:rPr lang="en-US" dirty="0"/>
              <a:t>Install starting resistors or current limiters on equipment with large inrush currents. </a:t>
            </a:r>
          </a:p>
          <a:p>
            <a:r>
              <a:rPr lang="en-US" dirty="0"/>
              <a:t>Use wye-delta starting on motors. </a:t>
            </a:r>
          </a:p>
          <a:p>
            <a:r>
              <a:rPr lang="en-US" dirty="0"/>
              <a:t>Incorporate energy storage to provide the inrush current. </a:t>
            </a:r>
          </a:p>
          <a:p>
            <a:r>
              <a:rPr lang="en-US" dirty="0"/>
              <a:t>Increase the rating of power electronic converters so they can provide more inrush current. </a:t>
            </a:r>
          </a:p>
          <a:p>
            <a:r>
              <a:rPr lang="en-US" dirty="0"/>
              <a:t>Employ control systems, time delay relays, interlocks, or Low Voltage Protection (LVP) controllers to prevent multiple loads with high inrush current from starting at the same time. </a:t>
            </a:r>
          </a:p>
          <a:p>
            <a:r>
              <a:rPr lang="en-US" dirty="0"/>
              <a:t>Replace loads with functional equivalents that have a lower inrush current.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DF1C-847B-7D19-DAB8-4B13E306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00618D-F33E-DFDE-43BE-ACD4A531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E4836C-6195-357B-42B9-967EE167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3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836883"/>
              </p:ext>
            </p:extLst>
          </p:nvPr>
        </p:nvGraphicFramePr>
        <p:xfrm>
          <a:off x="1104900" y="1690688"/>
          <a:ext cx="10248900" cy="2956560"/>
        </p:xfrm>
        <a:graphic>
          <a:graphicData uri="http://schemas.openxmlformats.org/drawingml/2006/table">
            <a:tbl>
              <a:tblPr/>
              <a:tblGrid>
                <a:gridCol w="7367902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880998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are the characteristics of inrush current for different types of equipment?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39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are system implications of inrush current on ac systems powered by generators? Powered by transformers?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are system implications of inrush current on systems powered by power electronic converters?</a:t>
                      </a: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can be done to mitigate the impact of in-rush current on system performance?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42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is in-rush current analysis performed?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610213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28290-32F4-FB29-2A15-B67D7703D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197F26-1752-4279-99CE-FEAE5ADB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A4CC-56A7-60AE-19D7-DABFCC01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AC316-E560-60C8-C254-E399F35F4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Large inrush currents may occur when energizing loads</a:t>
            </a:r>
          </a:p>
          <a:p>
            <a:pPr lvl="1"/>
            <a:r>
              <a:rPr lang="en-US" dirty="0"/>
              <a:t>Depends on the design of the loads</a:t>
            </a:r>
          </a:p>
          <a:p>
            <a:pPr lvl="1"/>
            <a:r>
              <a:rPr lang="en-US" dirty="0"/>
              <a:t>Depends on what inrush current mitigation features have been incorporated.</a:t>
            </a:r>
          </a:p>
          <a:p>
            <a:pPr lvl="1"/>
            <a:r>
              <a:rPr lang="en-US" dirty="0"/>
              <a:t>Can last from milliseconds to seconds (15 </a:t>
            </a:r>
            <a:r>
              <a:rPr lang="en-US" dirty="0" err="1"/>
              <a:t>ms</a:t>
            </a:r>
            <a:r>
              <a:rPr lang="en-US" dirty="0"/>
              <a:t> to 35 </a:t>
            </a:r>
            <a:r>
              <a:rPr lang="en-US" dirty="0" err="1"/>
              <a:t>ms</a:t>
            </a:r>
            <a:r>
              <a:rPr lang="en-US" dirty="0"/>
              <a:t> is typical)</a:t>
            </a:r>
          </a:p>
          <a:p>
            <a:r>
              <a:rPr lang="en-US" dirty="0"/>
              <a:t>Inrush currents interact with sources and power system impedances to cause voltage to transiently dip.</a:t>
            </a:r>
          </a:p>
          <a:p>
            <a:pPr lvl="1"/>
            <a:r>
              <a:rPr lang="en-US" dirty="0"/>
              <a:t>Voltage transient should stay within voltage transient tolerance limits (typically within 20% of nominal system voltage)</a:t>
            </a:r>
          </a:p>
          <a:p>
            <a:pPr lvl="1"/>
            <a:r>
              <a:rPr lang="en-US" dirty="0"/>
              <a:t>Excessive inrush current may cause other loads to experience a service interruption.</a:t>
            </a:r>
          </a:p>
          <a:p>
            <a:r>
              <a:rPr lang="en-US" dirty="0"/>
              <a:t>Circuit protection equipment (circuit breakers and fuses) should be selected and configured to not respond to inrush current.</a:t>
            </a:r>
          </a:p>
          <a:p>
            <a:r>
              <a:rPr lang="en-US" dirty="0"/>
              <a:t>If many loads experience inrush current at the same time, their impacts are additive and can quickly lead to the voltage transients exceeding limits.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3896-58A3-D752-E4C8-E3134359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0A3B4E-E524-B6CB-03EF-7B889AEE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F5EC1F-7F3B-7B0D-3570-8AD757FF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20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C426-F533-746E-5553-2A34F109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Inrush current: Resistive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632AE-3315-1F89-370A-25B3818E3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938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Inrush current usually only an issue if the temperature of the load changes significantly between the off state and the on state</a:t>
            </a:r>
          </a:p>
          <a:p>
            <a:pPr lvl="1"/>
            <a:r>
              <a:rPr lang="en-US" dirty="0"/>
              <a:t>Resistance is usually a positive function of temperature</a:t>
            </a:r>
          </a:p>
          <a:p>
            <a:pPr lvl="1"/>
            <a:r>
              <a:rPr lang="en-US" dirty="0"/>
              <a:t>Current draw when cold can be many times greater than when hot.</a:t>
            </a:r>
          </a:p>
          <a:p>
            <a:r>
              <a:rPr lang="en-US" dirty="0"/>
              <a:t>Typical equipment where inrush current is of concern</a:t>
            </a:r>
          </a:p>
          <a:p>
            <a:pPr lvl="1"/>
            <a:r>
              <a:rPr lang="en-US" dirty="0"/>
              <a:t>Incandescent lights</a:t>
            </a:r>
          </a:p>
          <a:p>
            <a:pPr lvl="1"/>
            <a:r>
              <a:rPr lang="en-US" dirty="0"/>
              <a:t>Electric Heaters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4EA47-D9E0-745D-5602-1F87B70C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18D190-A103-2DF9-440C-C841A1AF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0B2BD3-0148-A268-518A-B505A801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A3DC67-6603-BFBD-D293-F5A54233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75" t="9931" r="9019" b="36551"/>
          <a:stretch>
            <a:fillRect/>
          </a:stretch>
        </p:blipFill>
        <p:spPr>
          <a:xfrm>
            <a:off x="7041015" y="1690688"/>
            <a:ext cx="5150985" cy="2966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75CB58-8355-F278-A2E2-70EBCC0B98AC}"/>
              </a:ext>
            </a:extLst>
          </p:cNvPr>
          <p:cNvSpPr txBox="1"/>
          <p:nvPr/>
        </p:nvSpPr>
        <p:spPr>
          <a:xfrm>
            <a:off x="8812306" y="4001294"/>
            <a:ext cx="194796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Electric Heater onboard BB-64</a:t>
            </a:r>
            <a:br>
              <a:rPr lang="en-US" sz="1050" dirty="0"/>
            </a:br>
            <a:r>
              <a:rPr lang="en-US" sz="1050" dirty="0"/>
              <a:t>© 2023 by Norbert Doerry</a:t>
            </a:r>
            <a:br>
              <a:rPr lang="en-US" sz="1050" dirty="0"/>
            </a:br>
            <a:r>
              <a:rPr lang="en-US" sz="1050" dirty="0"/>
              <a:t>Licensed via CC BY 4.0</a:t>
            </a:r>
          </a:p>
        </p:txBody>
      </p:sp>
    </p:spTree>
    <p:extLst>
      <p:ext uri="{BB962C8B-B14F-4D97-AF65-F5344CB8AC3E}">
        <p14:creationId xmlns:p14="http://schemas.microsoft.com/office/powerpoint/2010/main" val="132640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469A-841C-F929-417D-4E8583EB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Inrush Current: Motors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5A000-58C3-EB0B-F16F-5C6605B79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1693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Inrush current can be significant</a:t>
            </a:r>
          </a:p>
          <a:p>
            <a:pPr lvl="1"/>
            <a:r>
              <a:rPr lang="en-US" dirty="0"/>
              <a:t>May be 5 to 10 times the full load amps</a:t>
            </a:r>
          </a:p>
          <a:p>
            <a:pPr lvl="1"/>
            <a:r>
              <a:rPr lang="en-US" dirty="0"/>
              <a:t>Estimate peak with the Locked Rotor Amps (LRA)</a:t>
            </a:r>
          </a:p>
          <a:p>
            <a:pPr lvl="2"/>
            <a:r>
              <a:rPr lang="en-US" dirty="0"/>
              <a:t>On the label plate</a:t>
            </a:r>
          </a:p>
          <a:p>
            <a:pPr lvl="2"/>
            <a:r>
              <a:rPr lang="en-US" dirty="0"/>
              <a:t>Alternately, the label plate may have a code letter indicating range of kVA per horsepower (see NEC)</a:t>
            </a:r>
          </a:p>
          <a:p>
            <a:r>
              <a:rPr lang="en-US" dirty="0"/>
              <a:t>Motor controller Types</a:t>
            </a:r>
          </a:p>
          <a:p>
            <a:pPr lvl="1"/>
            <a:r>
              <a:rPr lang="en-US" dirty="0"/>
              <a:t>Low Voltage Release (LVR): Automatic restart following a power disruption</a:t>
            </a:r>
          </a:p>
          <a:p>
            <a:pPr lvl="1"/>
            <a:r>
              <a:rPr lang="en-US" dirty="0"/>
              <a:t>Low Voltage Protection (LVP): Must be manually (or remotely) restarted following a power disruption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4CAE0-D9B2-1AE4-1D02-E1C0A1A8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EF5500-6BFD-07EE-BFC0-8534778B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9BD7C1-DAC9-1C45-6A75-C43FBA06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080C3-7964-46AF-9EDD-E0603CD2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50" y="1155700"/>
            <a:ext cx="3409950" cy="4546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A97F5-9DAB-25F6-DA09-60214DAB5506}"/>
              </a:ext>
            </a:extLst>
          </p:cNvPr>
          <p:cNvSpPr txBox="1"/>
          <p:nvPr/>
        </p:nvSpPr>
        <p:spPr>
          <a:xfrm>
            <a:off x="10029825" y="5779269"/>
            <a:ext cx="165462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Ventilation Fan Motor</a:t>
            </a:r>
            <a:br>
              <a:rPr lang="en-US" sz="1050" dirty="0"/>
            </a:br>
            <a:r>
              <a:rPr lang="en-US" sz="1050" dirty="0"/>
              <a:t>© 2026by Norbert Doerry</a:t>
            </a:r>
            <a:br>
              <a:rPr lang="en-US" sz="1050" dirty="0"/>
            </a:br>
            <a:r>
              <a:rPr lang="en-US" sz="1050" dirty="0"/>
              <a:t>Licensed via CC BY 4.0</a:t>
            </a:r>
          </a:p>
        </p:txBody>
      </p:sp>
    </p:spTree>
    <p:extLst>
      <p:ext uri="{BB962C8B-B14F-4D97-AF65-F5344CB8AC3E}">
        <p14:creationId xmlns:p14="http://schemas.microsoft.com/office/powerpoint/2010/main" val="4169867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83CA-06A8-5CF9-B30B-22904178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Voltage Release (LVR) motor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8ED8-AB22-5EE9-C0DF-DB9E5793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Disconnect Switch</a:t>
            </a:r>
          </a:p>
          <a:p>
            <a:pPr lvl="1"/>
            <a:r>
              <a:rPr lang="en-US" dirty="0"/>
              <a:t>Enables maintenance on motor and rest of motor controller</a:t>
            </a:r>
          </a:p>
          <a:p>
            <a:r>
              <a:rPr lang="en-US" dirty="0"/>
              <a:t>Contactor Relay</a:t>
            </a:r>
          </a:p>
          <a:p>
            <a:pPr lvl="1"/>
            <a:r>
              <a:rPr lang="en-US" dirty="0"/>
              <a:t>Allows for low voltage to control turning the motor on or off</a:t>
            </a:r>
          </a:p>
          <a:p>
            <a:r>
              <a:rPr lang="en-US" dirty="0"/>
              <a:t>Thermal Overload Relay</a:t>
            </a:r>
          </a:p>
          <a:p>
            <a:pPr lvl="1"/>
            <a:r>
              <a:rPr lang="en-US" dirty="0"/>
              <a:t>Turns the motor on if the current is too big for two long</a:t>
            </a:r>
          </a:p>
          <a:p>
            <a:r>
              <a:rPr lang="en-US" dirty="0"/>
              <a:t>Control transformer</a:t>
            </a:r>
          </a:p>
          <a:p>
            <a:pPr lvl="1"/>
            <a:r>
              <a:rPr lang="en-US" dirty="0"/>
              <a:t>Provides low voltage control power</a:t>
            </a:r>
          </a:p>
          <a:p>
            <a:r>
              <a:rPr lang="en-US" dirty="0"/>
              <a:t>On-Off-Remote Switch</a:t>
            </a:r>
          </a:p>
          <a:p>
            <a:pPr lvl="1"/>
            <a:r>
              <a:rPr lang="en-US" dirty="0"/>
              <a:t>Controls whether the motor is on, off or controlled remotely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8261-EA41-6525-10E7-AC75AC60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0B9DF0-27F2-EBB0-F665-D48C36AA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888550-C2F3-7E35-1CA8-1E000953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8367F4-47A7-C9FA-7273-D4DBB6D51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295" y="1604963"/>
            <a:ext cx="3726579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19F3C-5BB4-8952-451C-C380D7970A03}"/>
              </a:ext>
            </a:extLst>
          </p:cNvPr>
          <p:cNvSpPr txBox="1"/>
          <p:nvPr/>
        </p:nvSpPr>
        <p:spPr>
          <a:xfrm>
            <a:off x="5943600" y="1690688"/>
            <a:ext cx="2353492" cy="92333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Motor automatically restarts following a power disruption</a:t>
            </a:r>
          </a:p>
        </p:txBody>
      </p:sp>
    </p:spTree>
    <p:extLst>
      <p:ext uri="{BB962C8B-B14F-4D97-AF65-F5344CB8AC3E}">
        <p14:creationId xmlns:p14="http://schemas.microsoft.com/office/powerpoint/2010/main" val="2367950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DD0F-4E9D-2F3B-84A8-61489F43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LVR with time delay relay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8ACF-1FD0-0A10-F558-C2E16FC3B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9188" cy="4351338"/>
          </a:xfrm>
        </p:spPr>
        <p:txBody>
          <a:bodyPr/>
          <a:lstStyle/>
          <a:p>
            <a:r>
              <a:rPr lang="en-US" dirty="0"/>
              <a:t>Time Delay Relay used to delay starting the motor for a short time after power is restored</a:t>
            </a:r>
          </a:p>
          <a:p>
            <a:pPr lvl="1"/>
            <a:r>
              <a:rPr lang="en-US" dirty="0"/>
              <a:t>Typically 50 </a:t>
            </a:r>
            <a:r>
              <a:rPr lang="en-US" dirty="0" err="1"/>
              <a:t>ms</a:t>
            </a:r>
            <a:r>
              <a:rPr lang="en-US" dirty="0"/>
              <a:t> to several seconds.</a:t>
            </a:r>
          </a:p>
          <a:p>
            <a:r>
              <a:rPr lang="en-US" dirty="0"/>
              <a:t>Spreads out the inrush current over time to reduce the peak inrush current experienced by sources.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AD535-12D5-49C2-FAEF-76218096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7D14F0-C974-6C2D-E759-EB2454E3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576188-A8BD-E464-C3E4-A641544B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ACD87-584E-C80A-F837-960CCD21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213" y="1604963"/>
            <a:ext cx="469386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9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DFF0-F738-C596-7696-5B99DC32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LVR with starting resistors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DF436-6DE8-C31D-9E8F-113F7C1C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0894" cy="4351338"/>
          </a:xfrm>
        </p:spPr>
        <p:txBody>
          <a:bodyPr/>
          <a:lstStyle/>
          <a:p>
            <a:r>
              <a:rPr lang="en-US" dirty="0"/>
              <a:t>Starting resistors limit the inrush current when the motor starts</a:t>
            </a:r>
          </a:p>
          <a:p>
            <a:r>
              <a:rPr lang="en-US" dirty="0"/>
              <a:t>Starting resistors shorted out after the initial inrush current</a:t>
            </a:r>
          </a:p>
          <a:p>
            <a:pPr lvl="1"/>
            <a:r>
              <a:rPr lang="en-US" dirty="0"/>
              <a:t>Fixed time based on time delay relay (shown)</a:t>
            </a:r>
          </a:p>
          <a:p>
            <a:pPr lvl="1"/>
            <a:r>
              <a:rPr lang="en-US" dirty="0"/>
              <a:t>Minimum speed attained based on speed sensor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27C27-34AC-3806-0145-8A02B93F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D5F529-9777-23F3-8373-DCF6E3D0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2DA3FD-0081-6BEC-3E59-E1F2E2B7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C0978-3B7A-BD0E-2510-59E881919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743" y="1389810"/>
            <a:ext cx="40812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3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3D2D-1B2E-05FA-B9A6-B091466C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LVR with wye-delta Starting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87B7A-AD27-48CD-38C3-892FD33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15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Wye-delta starting reduces the voltage on the motor windings when starting (wye) before switching to the run configuration (delta)</a:t>
            </a:r>
          </a:p>
          <a:p>
            <a:r>
              <a:rPr lang="en-US" dirty="0"/>
              <a:t>Winding configuration switched from wye to delta after the initial inrush current</a:t>
            </a:r>
          </a:p>
          <a:p>
            <a:pPr lvl="1"/>
            <a:r>
              <a:rPr lang="en-US" dirty="0"/>
              <a:t>Fixed time based on time delay relay (shown)</a:t>
            </a:r>
          </a:p>
          <a:p>
            <a:pPr lvl="1"/>
            <a:r>
              <a:rPr lang="en-US" dirty="0"/>
              <a:t>Minimum speed attained based on speed sensor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4A97D-8723-7ECC-1654-C678FB54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9DC773-6119-152D-3C1D-3758A050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49D11D-508A-230B-90EC-D07C5182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2EDF5-9951-5026-062E-98221F0D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164" y="1331259"/>
            <a:ext cx="31672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5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9841</TotalTime>
  <Words>1722</Words>
  <Application>Microsoft Office PowerPoint</Application>
  <PresentationFormat>Widescreen</PresentationFormat>
  <Paragraphs>195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1_Office Theme</vt:lpstr>
      <vt:lpstr>Inrush Current Analysis Electric Power Load Analysis (EPLA)  Revision of 12 July 2026</vt:lpstr>
      <vt:lpstr>Essential Questions</vt:lpstr>
      <vt:lpstr>Introduction</vt:lpstr>
      <vt:lpstr>Inrush current: Resistive Loads</vt:lpstr>
      <vt:lpstr>Inrush Current: Motors</vt:lpstr>
      <vt:lpstr>Low Voltage Release (LVR) motor controller</vt:lpstr>
      <vt:lpstr>LVR with time delay relay</vt:lpstr>
      <vt:lpstr>LVR with starting resistors</vt:lpstr>
      <vt:lpstr>LVR with wye-delta Starting</vt:lpstr>
      <vt:lpstr>Low Voltage Protection motor controller</vt:lpstr>
      <vt:lpstr>Inrush Current: Transformers</vt:lpstr>
      <vt:lpstr>Inrush Current: Capacitive filters</vt:lpstr>
      <vt:lpstr>Impact of Inrush current on Generators</vt:lpstr>
      <vt:lpstr>Impact of Inrush current on Transformers</vt:lpstr>
      <vt:lpstr>Impact of Inrush current on Power Electronics</vt:lpstr>
      <vt:lpstr>Impact of Inrush current on Switchboards, Load Centers and Power Panels</vt:lpstr>
      <vt:lpstr>Inrush Current Analysis</vt:lpstr>
      <vt:lpstr>Inrush current mitigation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Inrush Current Analysis</dc:title>
  <dc:creator>Norbert Doerry</dc:creator>
  <cp:lastModifiedBy>Norbert Doerry</cp:lastModifiedBy>
  <cp:revision>169</cp:revision>
  <dcterms:created xsi:type="dcterms:W3CDTF">2025-04-03T12:58:23Z</dcterms:created>
  <dcterms:modified xsi:type="dcterms:W3CDTF">2026-07-13T10:00:04Z</dcterms:modified>
</cp:coreProperties>
</file>